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rica.g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ithe.gr/" TargetMode="External"/><Relationship Id="rId2" Type="http://schemas.openxmlformats.org/officeDocument/2006/relationships/hyperlink" Target="https://harica.teithe.gr/secure/issue_server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mail.teithe.gr/" TargetMode="External"/><Relationship Id="rId2" Type="http://schemas.openxmlformats.org/officeDocument/2006/relationships/hyperlink" Target="https://www.teithe.g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owncloud.teithe.gr/" TargetMode="External"/><Relationship Id="rId4" Type="http://schemas.openxmlformats.org/officeDocument/2006/relationships/hyperlink" Target="https://ds.teithe.gr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865701" y="1858053"/>
            <a:ext cx="8361229" cy="2098226"/>
          </a:xfrm>
        </p:spPr>
        <p:txBody>
          <a:bodyPr/>
          <a:lstStyle/>
          <a:p>
            <a:r>
              <a:rPr lang="el-GR" sz="4800" dirty="0" err="1" smtClean="0"/>
              <a:t>ΥπηρεσΙα</a:t>
            </a:r>
            <a:r>
              <a:rPr lang="en-US" sz="4800" dirty="0" smtClean="0"/>
              <a:t> E</a:t>
            </a:r>
            <a:r>
              <a:rPr lang="el-GR" sz="4800" dirty="0" err="1" smtClean="0"/>
              <a:t>κδοσης</a:t>
            </a:r>
            <a:r>
              <a:rPr lang="el-GR" sz="4800" dirty="0" smtClean="0"/>
              <a:t> </a:t>
            </a:r>
            <a:br>
              <a:rPr lang="el-GR" sz="4800" dirty="0" smtClean="0"/>
            </a:br>
            <a:r>
              <a:rPr lang="el-GR" sz="4800" dirty="0" err="1"/>
              <a:t>ΨηφιακΩν</a:t>
            </a:r>
            <a:r>
              <a:rPr lang="el-GR" sz="4800" dirty="0"/>
              <a:t> </a:t>
            </a:r>
            <a:r>
              <a:rPr lang="el-GR" sz="4800" dirty="0" err="1"/>
              <a:t>ΠιστοποιητικΩν</a:t>
            </a:r>
            <a:r>
              <a:rPr lang="el-GR" sz="4800" dirty="0"/>
              <a:t> </a:t>
            </a:r>
            <a:r>
              <a:rPr lang="el-GR" sz="4800" dirty="0" smtClean="0"/>
              <a:t> και </a:t>
            </a:r>
            <a:r>
              <a:rPr lang="el-GR" sz="4800" dirty="0" err="1" smtClean="0"/>
              <a:t>Ψηφιακ</a:t>
            </a:r>
            <a:r>
              <a:rPr lang="en-US" sz="4800" dirty="0"/>
              <a:t>H</a:t>
            </a:r>
            <a:r>
              <a:rPr lang="el-GR" sz="4800" dirty="0"/>
              <a:t>ς </a:t>
            </a:r>
            <a:r>
              <a:rPr lang="el-GR" sz="4800" dirty="0" err="1"/>
              <a:t>Υπογραφ</a:t>
            </a:r>
            <a:r>
              <a:rPr lang="en-US" sz="4800" dirty="0"/>
              <a:t>H</a:t>
            </a:r>
            <a:r>
              <a:rPr lang="el-GR" sz="4800" dirty="0"/>
              <a:t>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https://www.harica.gr</a:t>
            </a:r>
            <a:endParaRPr lang="en-US" dirty="0" smtClean="0"/>
          </a:p>
          <a:p>
            <a:r>
              <a:rPr lang="el-GR" dirty="0" smtClean="0"/>
              <a:t>ΕΙΣΗΓΗΤΗΣ : Α. Δ. </a:t>
            </a:r>
            <a:r>
              <a:rPr lang="el-GR" dirty="0" err="1" smtClean="0"/>
              <a:t>Φιλέλης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028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545757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Υπηρεσίες </a:t>
            </a:r>
            <a:r>
              <a:rPr lang="en-US" dirty="0" err="1" smtClean="0"/>
              <a:t>Helenic</a:t>
            </a:r>
            <a:r>
              <a:rPr lang="en-US" dirty="0" smtClean="0"/>
              <a:t> Academic &amp; Research </a:t>
            </a:r>
            <a:r>
              <a:rPr lang="en-US" dirty="0" err="1" smtClean="0"/>
              <a:t>Insitutions</a:t>
            </a:r>
            <a:r>
              <a:rPr lang="en-US" dirty="0" smtClean="0"/>
              <a:t> Certification Authority (HARICA)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71600" y="2031657"/>
            <a:ext cx="9601200" cy="4385619"/>
          </a:xfrm>
        </p:spPr>
        <p:txBody>
          <a:bodyPr>
            <a:noAutofit/>
          </a:bodyPr>
          <a:lstStyle/>
          <a:p>
            <a:pPr algn="just"/>
            <a:r>
              <a:rPr lang="el-GR" sz="2800" dirty="0"/>
              <a:t>Έκδοση -για λογαριασμό των μελών </a:t>
            </a:r>
            <a:r>
              <a:rPr lang="el-GR" sz="2800" dirty="0" smtClean="0"/>
              <a:t>του</a:t>
            </a:r>
            <a:r>
              <a:rPr lang="en-US" sz="2800" dirty="0" smtClean="0"/>
              <a:t> </a:t>
            </a:r>
            <a:r>
              <a:rPr lang="el-GR" sz="2800" dirty="0" smtClean="0"/>
              <a:t>ΑΤΕΙΘ- ψηφιακών πιστοποιητικών </a:t>
            </a:r>
            <a:r>
              <a:rPr lang="el-GR" sz="2800" dirty="0"/>
              <a:t>για τους διακομιστές του δικτύου, έτσι ώστε να είναι ασφαλή τα δεδομένα που </a:t>
            </a:r>
            <a:r>
              <a:rPr lang="el-GR" sz="2800" dirty="0" err="1"/>
              <a:t>ανταλλάσουν</a:t>
            </a:r>
            <a:r>
              <a:rPr lang="el-GR" sz="2800" dirty="0"/>
              <a:t> με τους χρήστες του δικτύου</a:t>
            </a:r>
            <a:r>
              <a:rPr lang="el-GR" sz="2800" dirty="0" smtClean="0"/>
              <a:t>.</a:t>
            </a:r>
          </a:p>
          <a:p>
            <a:pPr algn="just"/>
            <a:r>
              <a:rPr lang="el-GR" sz="2800" dirty="0"/>
              <a:t>Έκδοση -για λογαριασμό των μελών </a:t>
            </a:r>
            <a:r>
              <a:rPr lang="el-GR" sz="2800" dirty="0" smtClean="0"/>
              <a:t>του ΑΤΕΙΘ- ψηφιακών πιστοποιητικών </a:t>
            </a:r>
            <a:r>
              <a:rPr lang="el-GR" sz="2800" dirty="0"/>
              <a:t>για τους χρήστες του δικτύου τα οποία μπορούν να χρησιμοποιήσουν για να αποδεικνύουν την ταυτότητά τους </a:t>
            </a:r>
            <a:r>
              <a:rPr lang="el-GR" sz="2800" dirty="0" smtClean="0"/>
              <a:t>(ψηφιακή υπογραφή) σε </a:t>
            </a:r>
            <a:r>
              <a:rPr lang="el-GR" sz="2800" dirty="0"/>
              <a:t>υπηρεσίες δικτύου και για ασφαλή επικοινωνία μέσω ηλεκτρονικού </a:t>
            </a:r>
            <a:r>
              <a:rPr lang="el-GR" sz="2800" dirty="0" smtClean="0"/>
              <a:t>ταχυδρομείου ή κατά την ανταλλαγή ψηφιακών εγγράφων.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3884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</a:t>
            </a:r>
            <a:r>
              <a:rPr lang="el-GR" dirty="0" smtClean="0"/>
              <a:t>ηφιακά </a:t>
            </a:r>
            <a:r>
              <a:rPr lang="el-GR" dirty="0"/>
              <a:t>πιστοποιητικά για τους διακομιστές του δικτύου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Έκδοση μέσω της ιστοσελίδας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harica.teithe.gr/secure/issue_server.php</a:t>
            </a:r>
            <a:endParaRPr lang="el-GR" dirty="0" smtClean="0"/>
          </a:p>
          <a:p>
            <a:r>
              <a:rPr lang="el-GR" dirty="0" smtClean="0"/>
              <a:t>Απαιτείται η επιλογή ονόματος </a:t>
            </a:r>
            <a:r>
              <a:rPr lang="en-US" dirty="0" err="1" smtClean="0"/>
              <a:t>intetnet</a:t>
            </a:r>
            <a:r>
              <a:rPr lang="en-US" dirty="0" smtClean="0"/>
              <a:t> (sub domain name) </a:t>
            </a:r>
            <a:r>
              <a:rPr lang="el-GR" dirty="0" smtClean="0"/>
              <a:t>π.χ. </a:t>
            </a:r>
            <a:r>
              <a:rPr lang="en-US" dirty="0" smtClean="0">
                <a:hlinkClick r:id="rId3"/>
              </a:rPr>
              <a:t>www.teithe.gr</a:t>
            </a:r>
            <a:endParaRPr lang="en-US" dirty="0" smtClean="0"/>
          </a:p>
          <a:p>
            <a:r>
              <a:rPr lang="el-GR" dirty="0" smtClean="0"/>
              <a:t>Απαιτείται ηλεκτρονική αίτηση από το διακομιστή που θα πιστοποιηθεί μέσω κάποιας ενδιάμεσης σουίτας λογισμικού δημιουργίας ασφαλών διαδικασιών πχ </a:t>
            </a:r>
            <a:r>
              <a:rPr lang="en-US" dirty="0" smtClean="0"/>
              <a:t>OpenSSL</a:t>
            </a:r>
          </a:p>
          <a:p>
            <a:r>
              <a:rPr lang="el-GR" dirty="0" smtClean="0"/>
              <a:t>Απαιτείται έγκριση από το Κέντρο Διαχείρισης Δικτύου του Ιδρύματος</a:t>
            </a:r>
          </a:p>
          <a:p>
            <a:r>
              <a:rPr lang="el-GR" dirty="0" smtClean="0"/>
              <a:t>Η εγκατάσταση του πιστοποιητικού δεν είναι εύκολη για τον χρήστη αλλά γίνεται πάντα από το διαχειριστή του διακομιστή.</a:t>
            </a:r>
          </a:p>
          <a:p>
            <a:r>
              <a:rPr lang="el-GR" dirty="0" smtClean="0"/>
              <a:t>Εξασφαλίζεται ότι η διασύνδεσή σας με τις υπηρεσίες του πιστοποιημένου διακομιστή είναι ασφαλής, εμπιστευτική και κρυπτογραφημένη  μέσω ασφαλούς πρωτοκόλλου </a:t>
            </a:r>
            <a:r>
              <a:rPr lang="en-US" dirty="0" smtClean="0"/>
              <a:t>SSL.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4870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διακομιστών του ΑΤΕΙΘ που διαθέτουν ψηφιακό πιστοποιητικό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Μπορείτε να το καταλάβετε από την πράσινη κλειδαριά που εμφανίζεται αριστερά από την διεύθυνση στο </a:t>
            </a:r>
            <a:r>
              <a:rPr lang="el-GR" dirty="0" err="1" smtClean="0"/>
              <a:t>φυλλομετρητή</a:t>
            </a:r>
            <a:r>
              <a:rPr lang="el-GR" dirty="0" smtClean="0"/>
              <a:t> (</a:t>
            </a:r>
            <a:r>
              <a:rPr lang="en-US" dirty="0" smtClean="0"/>
              <a:t>browser) </a:t>
            </a:r>
            <a:r>
              <a:rPr lang="el-GR" dirty="0" smtClean="0"/>
              <a:t>σας</a:t>
            </a:r>
            <a:r>
              <a:rPr lang="en-US" dirty="0" smtClean="0"/>
              <a:t>.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Κεντρική ιστοσελίδα του ΑΤΕΙΘ </a:t>
            </a:r>
            <a:r>
              <a:rPr lang="en-US" dirty="0">
                <a:hlinkClick r:id="rId2"/>
              </a:rPr>
              <a:t>https://www.teithe.gr</a:t>
            </a:r>
            <a:r>
              <a:rPr lang="en-US" dirty="0" smtClean="0">
                <a:hlinkClick r:id="rId2"/>
              </a:rPr>
              <a:t>/</a:t>
            </a:r>
            <a:endParaRPr lang="el-GR" dirty="0" smtClean="0"/>
          </a:p>
          <a:p>
            <a:r>
              <a:rPr lang="el-GR" dirty="0" smtClean="0"/>
              <a:t>Ιστοσελίδα υπηρεσίας ηλεκτρονικής αλληλογραφίας ΑΤΕΙΘ </a:t>
            </a:r>
            <a:r>
              <a:rPr lang="en-US" dirty="0">
                <a:hlinkClick r:id="rId3"/>
              </a:rPr>
              <a:t>https://webmail.teithe.gr</a:t>
            </a:r>
            <a:r>
              <a:rPr lang="en-US" dirty="0" smtClean="0">
                <a:hlinkClick r:id="rId3"/>
              </a:rPr>
              <a:t>/</a:t>
            </a:r>
            <a:endParaRPr lang="el-GR" dirty="0" smtClean="0"/>
          </a:p>
          <a:p>
            <a:r>
              <a:rPr lang="el-GR" dirty="0" smtClean="0"/>
              <a:t>Υπηρεσία καταλόγου ΑΤΕΙΘ </a:t>
            </a:r>
            <a:r>
              <a:rPr lang="en-US" dirty="0" smtClean="0">
                <a:hlinkClick r:id="rId4"/>
              </a:rPr>
              <a:t>https://ds.teithe.gr</a:t>
            </a:r>
            <a:endParaRPr lang="en-US" dirty="0" smtClean="0"/>
          </a:p>
          <a:p>
            <a:r>
              <a:rPr lang="el-GR" dirty="0" smtClean="0"/>
              <a:t>Υπηρεσί</a:t>
            </a:r>
            <a:r>
              <a:rPr lang="el-GR" dirty="0"/>
              <a:t>α</a:t>
            </a:r>
            <a:r>
              <a:rPr lang="el-GR" dirty="0" smtClean="0"/>
              <a:t> προσωπικής αρχειοθέτησης στο </a:t>
            </a:r>
            <a:r>
              <a:rPr lang="en-US" dirty="0"/>
              <a:t>internet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owncloud.teithe.gr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9010" y="3157022"/>
            <a:ext cx="443865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89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Ψηφιακή Υπογραφή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71600" y="1746422"/>
            <a:ext cx="9601200" cy="4203356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Έκδοση από το Κ.Δ.Δ. του ΑΤΕΙΘ  </a:t>
            </a:r>
            <a:endParaRPr lang="en-US" sz="2400" dirty="0" smtClean="0"/>
          </a:p>
          <a:p>
            <a:r>
              <a:rPr lang="el-GR" sz="2400" dirty="0" smtClean="0"/>
              <a:t>Απαιτείται ιδρυματικός λογαριασμός αλληλογραφίας </a:t>
            </a:r>
          </a:p>
          <a:p>
            <a:r>
              <a:rPr lang="el-GR" sz="2400" dirty="0" smtClean="0"/>
              <a:t>Απαιτείται αστυνομική ταυτότητα</a:t>
            </a:r>
          </a:p>
          <a:p>
            <a:r>
              <a:rPr lang="el-GR" sz="2400" dirty="0" smtClean="0"/>
              <a:t>Απαιτείται Ακαδημαϊκή Ταυτότητα με γνώση του </a:t>
            </a:r>
            <a:r>
              <a:rPr lang="en-US" sz="2400" dirty="0" smtClean="0"/>
              <a:t>PIN</a:t>
            </a:r>
            <a:r>
              <a:rPr lang="el-GR" sz="2400" dirty="0" smtClean="0"/>
              <a:t> της</a:t>
            </a:r>
          </a:p>
          <a:p>
            <a:r>
              <a:rPr lang="el-GR" sz="2400" dirty="0" smtClean="0"/>
              <a:t>Η εγκατάσταση γίνεται στην </a:t>
            </a:r>
            <a:r>
              <a:rPr lang="el-GR" sz="2400" dirty="0"/>
              <a:t>Ακαδημαϊκή </a:t>
            </a:r>
            <a:r>
              <a:rPr lang="el-GR" sz="2400" dirty="0" smtClean="0"/>
              <a:t>Ταυτότητα με ειδική ασφαλή διάταξη </a:t>
            </a:r>
            <a:r>
              <a:rPr lang="en-US" sz="2400" dirty="0" smtClean="0"/>
              <a:t>USB</a:t>
            </a:r>
            <a:r>
              <a:rPr lang="el-GR" sz="2400" dirty="0" smtClean="0"/>
              <a:t> από το ΚΔΔ του ΑΤΕΙΘ</a:t>
            </a:r>
          </a:p>
          <a:p>
            <a:r>
              <a:rPr lang="el-GR" sz="2400" dirty="0" smtClean="0"/>
              <a:t>Έχει διάρκεια δύο (2) ετών</a:t>
            </a:r>
            <a:endParaRPr lang="en-US" sz="2400" dirty="0" smtClean="0"/>
          </a:p>
          <a:p>
            <a:r>
              <a:rPr lang="el-GR" sz="2400" dirty="0" smtClean="0"/>
              <a:t>Είναι δωρεάν</a:t>
            </a:r>
            <a:endParaRPr lang="en-US" sz="2400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312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Ηλεκτρονικές </a:t>
            </a:r>
            <a:r>
              <a:rPr lang="el-GR" b="1" smtClean="0"/>
              <a:t>Υπηρεσίες </a:t>
            </a:r>
            <a:br>
              <a:rPr lang="el-GR" b="1" smtClean="0"/>
            </a:br>
            <a:r>
              <a:rPr lang="el-GR" b="1" smtClean="0"/>
              <a:t>&amp; </a:t>
            </a:r>
            <a:r>
              <a:rPr lang="el-GR" b="1" dirty="0" smtClean="0"/>
              <a:t>Διαπιστευτήρια</a:t>
            </a:r>
            <a:endParaRPr lang="el-GR" b="1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678549"/>
              </p:ext>
            </p:extLst>
          </p:nvPr>
        </p:nvGraphicFramePr>
        <p:xfrm>
          <a:off x="1371600" y="2286000"/>
          <a:ext cx="96012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2400300"/>
                <a:gridCol w="2400300"/>
                <a:gridCol w="2400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Ηλεκτρονικές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dirty="0" smtClean="0"/>
                        <a:t>Υπηρεσίες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Διαπιστευτήρια συστήματος </a:t>
                      </a:r>
                    </a:p>
                    <a:p>
                      <a:pPr algn="ctr"/>
                      <a:r>
                        <a:rPr lang="el-GR" dirty="0" smtClean="0"/>
                        <a:t>ΠΥΘΙΑ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Διαπιστευτήρια Υπηρεσίας</a:t>
                      </a:r>
                      <a:r>
                        <a:rPr lang="el-GR" baseline="0" dirty="0" smtClean="0"/>
                        <a:t> καταλόγου ΑΤΕΙΘ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Διαπιστευτήρια</a:t>
                      </a:r>
                      <a:r>
                        <a:rPr lang="el-GR" baseline="0" dirty="0" smtClean="0"/>
                        <a:t> </a:t>
                      </a:r>
                      <a:r>
                        <a:rPr lang="en-US" baseline="0" dirty="0" err="1" smtClean="0"/>
                        <a:t>sso</a:t>
                      </a:r>
                      <a:r>
                        <a:rPr lang="en-US" baseline="0" dirty="0" smtClean="0"/>
                        <a:t> </a:t>
                      </a:r>
                      <a:r>
                        <a:rPr lang="el-GR" baseline="0" dirty="0" smtClean="0"/>
                        <a:t>από τη </a:t>
                      </a:r>
                      <a:r>
                        <a:rPr lang="en-US" baseline="0" dirty="0" err="1" smtClean="0"/>
                        <a:t>gunet</a:t>
                      </a:r>
                      <a:endParaRPr lang="el-GR" baseline="0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Email </a:t>
                      </a:r>
                      <a:r>
                        <a:rPr lang="el-GR" dirty="0" smtClean="0"/>
                        <a:t>ΑΤΕΙΘ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Owncloud</a:t>
                      </a:r>
                      <a:r>
                        <a:rPr lang="en-US" baseline="0" dirty="0" smtClean="0"/>
                        <a:t> </a:t>
                      </a:r>
                      <a:r>
                        <a:rPr lang="el-GR" baseline="0" dirty="0" smtClean="0"/>
                        <a:t>ΑΤΕΙΘ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ΠΥΘΙΑ Καθηγητές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ΠΥΘΙΑ Φοιτητές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Παρουσιολόγιο</a:t>
                      </a:r>
                      <a:r>
                        <a:rPr lang="el-GR" dirty="0" smtClean="0"/>
                        <a:t> ΑΤΕΙΘ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Ακαδημαϊκή Ταυτότητα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ΑΠΕΛΛΑ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Υπηρεσία </a:t>
                      </a:r>
                      <a:r>
                        <a:rPr lang="en-US" dirty="0" smtClean="0"/>
                        <a:t>Moodle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Πολλαπλασιασμός 4"/>
          <p:cNvSpPr/>
          <p:nvPr/>
        </p:nvSpPr>
        <p:spPr>
          <a:xfrm>
            <a:off x="4584352" y="3200400"/>
            <a:ext cx="630191" cy="3614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Γελαστό πρόσωπο 5"/>
          <p:cNvSpPr/>
          <p:nvPr/>
        </p:nvSpPr>
        <p:spPr>
          <a:xfrm>
            <a:off x="7179275" y="3200400"/>
            <a:ext cx="383060" cy="3336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Γελαστό πρόσωπο 10"/>
          <p:cNvSpPr/>
          <p:nvPr/>
        </p:nvSpPr>
        <p:spPr>
          <a:xfrm>
            <a:off x="7179275" y="3561834"/>
            <a:ext cx="383060" cy="3336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Γελαστό πρόσωπο 11"/>
          <p:cNvSpPr/>
          <p:nvPr/>
        </p:nvSpPr>
        <p:spPr>
          <a:xfrm>
            <a:off x="4707921" y="3960338"/>
            <a:ext cx="383060" cy="3336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Γελαστό πρόσωπο 12"/>
          <p:cNvSpPr/>
          <p:nvPr/>
        </p:nvSpPr>
        <p:spPr>
          <a:xfrm>
            <a:off x="4707921" y="4309697"/>
            <a:ext cx="383060" cy="3336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Γελαστό πρόσωπο 22"/>
          <p:cNvSpPr/>
          <p:nvPr/>
        </p:nvSpPr>
        <p:spPr>
          <a:xfrm>
            <a:off x="7179275" y="4701935"/>
            <a:ext cx="383060" cy="3336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Γελαστό πρόσωπο 23"/>
          <p:cNvSpPr/>
          <p:nvPr/>
        </p:nvSpPr>
        <p:spPr>
          <a:xfrm>
            <a:off x="9506464" y="5058685"/>
            <a:ext cx="383060" cy="3336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Γελαστό πρόσωπο 24"/>
          <p:cNvSpPr/>
          <p:nvPr/>
        </p:nvSpPr>
        <p:spPr>
          <a:xfrm>
            <a:off x="9485867" y="5436859"/>
            <a:ext cx="383060" cy="3336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Γελαστό πρόσωπο 26"/>
          <p:cNvSpPr/>
          <p:nvPr/>
        </p:nvSpPr>
        <p:spPr>
          <a:xfrm>
            <a:off x="7179271" y="5811353"/>
            <a:ext cx="383060" cy="3336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Πολλαπλασιασμός 28"/>
          <p:cNvSpPr/>
          <p:nvPr/>
        </p:nvSpPr>
        <p:spPr>
          <a:xfrm>
            <a:off x="4584352" y="3550355"/>
            <a:ext cx="630191" cy="3614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Πολλαπλασιασμός 29"/>
          <p:cNvSpPr/>
          <p:nvPr/>
        </p:nvSpPr>
        <p:spPr>
          <a:xfrm>
            <a:off x="4584351" y="4701935"/>
            <a:ext cx="630191" cy="3614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Πολλαπλασιασμός 30"/>
          <p:cNvSpPr/>
          <p:nvPr/>
        </p:nvSpPr>
        <p:spPr>
          <a:xfrm>
            <a:off x="4584351" y="5070074"/>
            <a:ext cx="630191" cy="3614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Πολλαπλασιασμός 31"/>
          <p:cNvSpPr/>
          <p:nvPr/>
        </p:nvSpPr>
        <p:spPr>
          <a:xfrm>
            <a:off x="4584351" y="5453379"/>
            <a:ext cx="630191" cy="3614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Πολλαπλασιασμός 32"/>
          <p:cNvSpPr/>
          <p:nvPr/>
        </p:nvSpPr>
        <p:spPr>
          <a:xfrm>
            <a:off x="4571991" y="5847618"/>
            <a:ext cx="630191" cy="3614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Πολλαπλασιασμός 33"/>
          <p:cNvSpPr/>
          <p:nvPr/>
        </p:nvSpPr>
        <p:spPr>
          <a:xfrm>
            <a:off x="7055705" y="3920378"/>
            <a:ext cx="630191" cy="3614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Πολλαπλασιασμός 34"/>
          <p:cNvSpPr/>
          <p:nvPr/>
        </p:nvSpPr>
        <p:spPr>
          <a:xfrm>
            <a:off x="7055704" y="4281812"/>
            <a:ext cx="630191" cy="3614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Πολλαπλασιασμός 35"/>
          <p:cNvSpPr/>
          <p:nvPr/>
        </p:nvSpPr>
        <p:spPr>
          <a:xfrm>
            <a:off x="7045407" y="5044904"/>
            <a:ext cx="630191" cy="3614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Πολλαπλασιασμός 36"/>
          <p:cNvSpPr/>
          <p:nvPr/>
        </p:nvSpPr>
        <p:spPr>
          <a:xfrm>
            <a:off x="7057761" y="5415675"/>
            <a:ext cx="630191" cy="3614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Πολλαπλασιασμός 37"/>
          <p:cNvSpPr/>
          <p:nvPr/>
        </p:nvSpPr>
        <p:spPr>
          <a:xfrm>
            <a:off x="9362301" y="3208210"/>
            <a:ext cx="630191" cy="3614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Πολλαπλασιασμός 38"/>
          <p:cNvSpPr/>
          <p:nvPr/>
        </p:nvSpPr>
        <p:spPr>
          <a:xfrm>
            <a:off x="9382898" y="3576472"/>
            <a:ext cx="630191" cy="3614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Πολλαπλασιασμός 39"/>
          <p:cNvSpPr/>
          <p:nvPr/>
        </p:nvSpPr>
        <p:spPr>
          <a:xfrm>
            <a:off x="9382898" y="3958120"/>
            <a:ext cx="630191" cy="3614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Πολλαπλασιασμός 40"/>
          <p:cNvSpPr/>
          <p:nvPr/>
        </p:nvSpPr>
        <p:spPr>
          <a:xfrm>
            <a:off x="9382898" y="4304031"/>
            <a:ext cx="630191" cy="3614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Πολλαπλασιασμός 41"/>
          <p:cNvSpPr/>
          <p:nvPr/>
        </p:nvSpPr>
        <p:spPr>
          <a:xfrm>
            <a:off x="9362300" y="4700758"/>
            <a:ext cx="630191" cy="3614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Πολλαπλασιασμός 42"/>
          <p:cNvSpPr/>
          <p:nvPr/>
        </p:nvSpPr>
        <p:spPr>
          <a:xfrm>
            <a:off x="9382898" y="5847618"/>
            <a:ext cx="630191" cy="3614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98687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TM10001105[[fn=Περικοπή]]</Template>
  <TotalTime>282</TotalTime>
  <Words>338</Words>
  <Application>Microsoft Office PowerPoint</Application>
  <PresentationFormat>Ευρεία οθόνη</PresentationFormat>
  <Paragraphs>43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ΥπηρεσΙα Eκδοσης  ΨηφιακΩν ΠιστοποιητικΩν  και ΨηφιακHς ΥπογραφHς</vt:lpstr>
      <vt:lpstr>Υπηρεσίες Helenic Academic &amp; Research Insitutions Certification Authority (HARICA)</vt:lpstr>
      <vt:lpstr>Ψηφιακά πιστοποιητικά για τους διακομιστές του δικτύου</vt:lpstr>
      <vt:lpstr>Παραδείγματα διακομιστών του ΑΤΕΙΘ που διαθέτουν ψηφιακό πιστοποιητικό</vt:lpstr>
      <vt:lpstr>Ψηφιακή Υπογραφή</vt:lpstr>
      <vt:lpstr>Ηλεκτρονικές Υπηρεσίες  &amp; Διαπιστευτήρια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ΥπηρεσΙα Eκδοσης ΨηφιακHς ΥπογραφHς και ΨηφιακΩν ΠιστοποιητικΩν</dc:title>
  <dc:creator>Anastasios Filelis</dc:creator>
  <cp:lastModifiedBy>Anastasios Filelis</cp:lastModifiedBy>
  <cp:revision>20</cp:revision>
  <dcterms:created xsi:type="dcterms:W3CDTF">2018-02-05T07:41:58Z</dcterms:created>
  <dcterms:modified xsi:type="dcterms:W3CDTF">2018-02-06T07:10:58Z</dcterms:modified>
</cp:coreProperties>
</file>